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57" autoAdjust="0"/>
  </p:normalViewPr>
  <p:slideViewPr>
    <p:cSldViewPr snapToGrid="0">
      <p:cViewPr varScale="1">
        <p:scale>
          <a:sx n="85" d="100"/>
          <a:sy n="85" d="100"/>
        </p:scale>
        <p:origin x="54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D4%20&#3619;&#3632;&#3648;&#3610;&#3637;&#3618;&#3610;&#3617;&#3627;&#3634;&#3623;&#3636;&#3607;&#3618;&#3634;&#3621;&#3633;&#3618;&#3648;&#3594;&#3637;&#3618;&#3591;&#3651;&#3627;&#3617;&#3656;%20&#3614;.&#3624;.%202562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&#3586;%20(2.3)%20&#3610;&#3633;&#3609;&#3607;&#3638;&#3585;&#3586;&#3629;&#3629;&#3609;&#3640;&#3617;&#3633;&#3605;&#3636;&#3648;&#3610;&#3636;&#3585;&#3588;&#3656;&#3634;&#3623;&#3633;&#3626;&#3604;&#3640;&#3649;&#3621;&#3632;&#3588;&#3656;&#3634;&#3592;&#3657;&#3634;&#3591;&#3648;&#3627;&#3617;&#3634;.doc" TargetMode="External"/><Relationship Id="rId2" Type="http://schemas.openxmlformats.org/officeDocument/2006/relationships/hyperlink" Target="&#3586;%20(2.2)%20&#3610;&#3633;&#3609;&#3607;&#3638;&#3585;&#3586;&#3629;&#3619;&#3633;&#3610;&#3617;&#3629;&#3610;&#3629;&#3635;&#3609;&#3634;&#3592;&#3585;&#3634;&#3619;&#3592;&#3633;&#3604;&#3595;&#3639;&#3657;&#3629;&#3592;&#3633;&#3604;&#3592;&#3657;&#3634;&#3591;&#3631;.doc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&#3586;&#3633;&#3657;&#3609;&#3605;&#3629;&#3609;&#3585;&#3634;&#3619;&#3592;&#3633;&#3604;&#3595;&#3639;&#3657;&#3629;&#3592;&#3633;&#3604;&#3592;&#3657;&#3634;&#3591;&#3585;&#3619;&#3603;&#3637;&#3648;&#3585;&#3636;&#3609;1&#3621;&#3657;&#3634;&#3609;&#3610;&#3634;&#3607;.pdf" TargetMode="External"/><Relationship Id="rId2" Type="http://schemas.openxmlformats.org/officeDocument/2006/relationships/hyperlink" Target="&#3586;%20(1.1)%20&#3610;&#3633;&#3609;&#3607;&#3638;&#3585;&#3586;&#3629;&#3629;&#3609;&#3640;&#3617;&#3633;&#3605;&#3636;&#3648;&#3610;&#3636;&#3585;&#3588;&#3656;&#3634;&#3623;&#3633;&#3626;&#3604;&#3640;&#3649;&#3621;&#3632;&#3588;&#3656;&#3634;&#3592;&#3657;&#3634;&#3591;&#3648;&#3627;&#3617;&#3634;.doc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&#3586;%20(2.1)%20&#3619;&#3634;&#3618;&#3591;&#3634;&#3609;&#3586;&#3629;&#3595;&#3639;&#3657;&#3629;&#3586;&#3629;&#3592;&#3657;&#3634;&#3591;&#3614;&#3633;&#3626;&#3604;&#3640;.docx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D9.2%20&#3651;&#3610;&#3648;&#3610;&#3636;&#3585;.xlsx" TargetMode="External"/><Relationship Id="rId2" Type="http://schemas.openxmlformats.org/officeDocument/2006/relationships/hyperlink" Target="D9.1%20&#3649;&#3610;&#3610;&#3610;&#3633;&#3597;&#3594;&#3637;&#3623;&#3633;&#3626;&#3604;&#3640;%20&#3649;&#3610;&#3610;&#3607;&#3632;&#3648;&#3610;&#3637;&#3618;&#3609;&#3588;&#3619;&#3640;&#3616;&#3633;&#3603;&#3601;&#3660;.xlsx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&#3605;&#3633;&#3623;&#3629;&#3618;&#3656;&#3634;&#3591;&#3626;&#3633;&#3597;&#3597;&#3634;%201_Page_1.jpg" TargetMode="External"/><Relationship Id="rId2" Type="http://schemas.openxmlformats.org/officeDocument/2006/relationships/hyperlink" Target="&#3586;%20(3.1)%20&#3610;&#3633;&#3609;&#3607;&#3638;&#3585;&#3586;&#3629;&#3626;&#3656;&#3591;&#3617;&#3629;&#3610;&#3607;&#3619;&#3633;&#3614;&#3618;&#3660;&#3626;&#3636;&#3609;&#3586;&#3629;&#3591;&#3650;&#3588;&#3619;&#3591;&#3585;&#3634;&#3619;&#3651;&#3627;&#3657;&#3649;&#3585;&#3656;&#3626;&#3606;&#3634;&#3610;&#3633;&#3609;&#3631;.doc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&#3605;&#3633;&#3623;&#3629;&#3618;&#3656;&#3634;&#3591;&#3626;&#3633;&#3597;&#3597;&#3634;%201_Page_2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02129DE-A071-4C17-B7F0-D0AE0D5C37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เบียบมหาวิทยาลัยเชียงใหม่ว่าด้วยการจัดซื้อจัดจ้างและบริหารพัสดุเพื่อการวิจัยและพัฒนาของนักวิจัย พ.ศ. 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  <a:hlinkClick r:id="rId2" action="ppaction://hlinkfile"/>
              </a:rPr>
              <a:t>2562</a:t>
            </a:r>
            <a:endParaRPr lang="en-US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73894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Content Placeholder 16">
            <a:extLst>
              <a:ext uri="{FF2B5EF4-FFF2-40B4-BE49-F238E27FC236}">
                <a16:creationId xmlns="" xmlns:a16="http://schemas.microsoft.com/office/drawing/2014/main" id="{32B9665F-88CB-4E06-A298-D0437F5104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0038386"/>
              </p:ext>
            </p:extLst>
          </p:nvPr>
        </p:nvGraphicFramePr>
        <p:xfrm>
          <a:off x="1918363" y="443835"/>
          <a:ext cx="9998856" cy="5970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687">
                  <a:extLst>
                    <a:ext uri="{9D8B030D-6E8A-4147-A177-3AD203B41FA5}">
                      <a16:colId xmlns="" xmlns:a16="http://schemas.microsoft.com/office/drawing/2014/main" val="932070581"/>
                    </a:ext>
                  </a:extLst>
                </a:gridCol>
                <a:gridCol w="3187817">
                  <a:extLst>
                    <a:ext uri="{9D8B030D-6E8A-4147-A177-3AD203B41FA5}">
                      <a16:colId xmlns="" xmlns:a16="http://schemas.microsoft.com/office/drawing/2014/main" val="3723165090"/>
                    </a:ext>
                  </a:extLst>
                </a:gridCol>
                <a:gridCol w="4983060">
                  <a:extLst>
                    <a:ext uri="{9D8B030D-6E8A-4147-A177-3AD203B41FA5}">
                      <a16:colId xmlns="" xmlns:a16="http://schemas.microsoft.com/office/drawing/2014/main" val="3418153134"/>
                    </a:ext>
                  </a:extLst>
                </a:gridCol>
                <a:gridCol w="1149292">
                  <a:extLst>
                    <a:ext uri="{9D8B030D-6E8A-4147-A177-3AD203B41FA5}">
                      <a16:colId xmlns="" xmlns:a16="http://schemas.microsoft.com/office/drawing/2014/main" val="2911603713"/>
                    </a:ext>
                  </a:extLst>
                </a:gridCol>
              </a:tblGrid>
              <a:tr h="502838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ลำดับ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รายละเอียด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ความหมาย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อ้างถึงระเบียบ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83021749"/>
                  </a:ext>
                </a:extLst>
              </a:tr>
              <a:tr h="6448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  1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วันบังคับใช้ประกาศ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26 พฤษภาคม 2562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2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46384521"/>
                  </a:ext>
                </a:extLst>
              </a:tr>
              <a:tr h="17948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  2</a:t>
                      </a:r>
                      <a:endParaRPr lang="en-US" sz="2000" b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ใช้สำหรับนักวิจัยที่ได้รับทุนวิจัย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และพัฒนาจากผู้ให้ทุนโดยตรง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หรือผ่านมหาวิทยาลัยเชียงใหม่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หรือผ่านส่วนงานต้นสังกัด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3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737169928"/>
                  </a:ext>
                </a:extLst>
              </a:tr>
              <a:tr h="30277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  3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หัวหน้าส่วนงาน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หัวหน้าโครงการ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นักวิจัย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ผู้มีอำนาจ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เจ้าหน้าที่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งานวิจัยและพัฒนา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ผู้อำนวยการสถาบัน สำนัก</a:t>
                      </a:r>
                      <a:r>
                        <a:rPr lang="th-TH" sz="2000" b="0" baseline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, </a:t>
                      </a: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คณบดี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นักวิจัยที่ได้รับเงินทุนวิจัยและพัฒนา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ผู้ปฏิบัติงานในมหาวิทยาลัยเชียงใหม่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ผู้มีอำนาจดำเนินการ สั่งการ และสั่งซื้อสั่งจ้าง ตามระเบียบนี้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th-TH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ผู้ได้รับมอบหมายจากผู้มีอำนาจ 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งานที่นักวิจัยของมหาวิทยาลัยทําการค้นคว้า ทดลอง สํารวจ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หรือศึกษาตามหลักวิชาการฯ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5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157653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07316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16">
            <a:extLst>
              <a:ext uri="{FF2B5EF4-FFF2-40B4-BE49-F238E27FC236}">
                <a16:creationId xmlns="" xmlns:a16="http://schemas.microsoft.com/office/drawing/2014/main" id="{5719EF11-9C75-499F-8C8B-27058EBC72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9539871"/>
              </p:ext>
            </p:extLst>
          </p:nvPr>
        </p:nvGraphicFramePr>
        <p:xfrm>
          <a:off x="1804518" y="402326"/>
          <a:ext cx="9998856" cy="61570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687">
                  <a:extLst>
                    <a:ext uri="{9D8B030D-6E8A-4147-A177-3AD203B41FA5}">
                      <a16:colId xmlns="" xmlns:a16="http://schemas.microsoft.com/office/drawing/2014/main" val="932070581"/>
                    </a:ext>
                  </a:extLst>
                </a:gridCol>
                <a:gridCol w="3187817">
                  <a:extLst>
                    <a:ext uri="{9D8B030D-6E8A-4147-A177-3AD203B41FA5}">
                      <a16:colId xmlns="" xmlns:a16="http://schemas.microsoft.com/office/drawing/2014/main" val="3723165090"/>
                    </a:ext>
                  </a:extLst>
                </a:gridCol>
                <a:gridCol w="4983060">
                  <a:extLst>
                    <a:ext uri="{9D8B030D-6E8A-4147-A177-3AD203B41FA5}">
                      <a16:colId xmlns="" xmlns:a16="http://schemas.microsoft.com/office/drawing/2014/main" val="3418153134"/>
                    </a:ext>
                  </a:extLst>
                </a:gridCol>
                <a:gridCol w="1149292">
                  <a:extLst>
                    <a:ext uri="{9D8B030D-6E8A-4147-A177-3AD203B41FA5}">
                      <a16:colId xmlns="" xmlns:a16="http://schemas.microsoft.com/office/drawing/2014/main" val="2911603713"/>
                    </a:ext>
                  </a:extLst>
                </a:gridCol>
              </a:tblGrid>
              <a:tr h="559288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ลำดับ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รายละเอียด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ความหมาย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อ้างถึงระเบียบ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83021749"/>
                  </a:ext>
                </a:extLst>
              </a:tr>
              <a:tr h="36014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 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4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h-TH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ผู้มีอำนาจและการมอบอำนาจ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th-TH" sz="2000" b="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(1) วงเงินไม่เกิน 1 ล้านบาท หัวหน้าโครงการมีอำนาจ </a:t>
                      </a: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ดำเนินการ สั่งการ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สั่งซื้อสั่งจ้างตามขอบวัตถุประสงค์ของงานวิจัยฯ</a:t>
                      </a: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จะมอบอำนาจเป็นหนังสือ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highlight>
                          <a:srgbClr val="C0C0C0"/>
                        </a:highlight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แก่ผู้ร่วมโครงการก็ได้</a:t>
                      </a: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 โดยคำนึงถึงระดับ ตำแหน่ง หน้าที่ ความรับผิดชอบเป็นเป็นสำคัญ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(2) วงเงินเกิน 1 ล้านบาท หัวหน้าส่วนงาน มีอำนาจดำเนินการ สั่งการ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highlight>
                          <a:srgbClr val="C0C0C0"/>
                        </a:highlight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สั่งซื้อสั่งจ้างฯ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ทั้งนี้จะมอบอำนาจเป็นหนังสือแก่หัวหน้าโครงการก็ได้  </a:t>
                      </a:r>
                      <a:br>
                        <a:rPr lang="th-TH" sz="20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en-US" sz="2000" b="0" dirty="0" smtClean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2000" dirty="0" smtClean="0"/>
                        <a:t>(</a:t>
                      </a:r>
                      <a:r>
                        <a:rPr lang="th-TH" sz="2000" u="sng" dirty="0" smtClean="0">
                          <a:solidFill>
                            <a:schemeClr val="accent1"/>
                          </a:solidFill>
                          <a:hlinkClick r:id="rId2" action="ppaction://hlinkfile"/>
                        </a:rPr>
                        <a:t>บันทึก</a:t>
                      </a:r>
                      <a:r>
                        <a:rPr lang="th-TH" sz="2000" u="sng" dirty="0">
                          <a:solidFill>
                            <a:schemeClr val="accent1"/>
                          </a:solidFill>
                          <a:hlinkClick r:id="rId2" action="ppaction://hlinkfile"/>
                        </a:rPr>
                        <a:t>ขอรับมอบอำนาจ</a:t>
                      </a:r>
                      <a:r>
                        <a:rPr lang="th-TH" sz="2000" dirty="0" smtClean="0"/>
                        <a:t>)</a:t>
                      </a:r>
                      <a:r>
                        <a:rPr lang="en-US" sz="2000" dirty="0" smtClean="0"/>
                        <a:t> </a:t>
                      </a:r>
                      <a:r>
                        <a:rPr lang="th-TH" sz="2000" dirty="0" smtClean="0"/>
                        <a:t>(</a:t>
                      </a:r>
                      <a:r>
                        <a:rPr lang="th-TH" sz="2000" u="sng" dirty="0">
                          <a:solidFill>
                            <a:schemeClr val="accent1"/>
                          </a:solidFill>
                          <a:hlinkClick r:id="rId3" action="ppaction://hlinkfile"/>
                        </a:rPr>
                        <a:t>บันทึกขออนุมัติเบิกจ่ายเงิน</a:t>
                      </a:r>
                      <a:r>
                        <a:rPr lang="th-TH" sz="2000" dirty="0"/>
                        <a:t>)</a:t>
                      </a:r>
                      <a:endParaRPr lang="en-US" sz="2000" dirty="0"/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(3) การมอบอำนาจตาม (1) และ (2)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จะมอบอำนาจให้แก่ผู้อื่นต่อไปไม่ได้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h-TH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6 (1)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6 (2)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6วรรคสาม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46384521"/>
                  </a:ext>
                </a:extLst>
              </a:tr>
              <a:tr h="19963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   5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หลักการจัดซื้อจัดจ้างและการบริหารพัสดุ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ดำเนินการให้เกิดประโยชน์สูงสุด สอดคล้องกับหลักการ คุ้มค่า โปร่งใส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ประสิทธิภาพและประสิทธิผลตรวจสอบได้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7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737169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01728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16">
            <a:extLst>
              <a:ext uri="{FF2B5EF4-FFF2-40B4-BE49-F238E27FC236}">
                <a16:creationId xmlns="" xmlns:a16="http://schemas.microsoft.com/office/drawing/2014/main" id="{28476B04-B72A-401D-9775-20E89BF682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4543140"/>
              </p:ext>
            </p:extLst>
          </p:nvPr>
        </p:nvGraphicFramePr>
        <p:xfrm>
          <a:off x="1758022" y="240568"/>
          <a:ext cx="10174001" cy="6509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575">
                  <a:extLst>
                    <a:ext uri="{9D8B030D-6E8A-4147-A177-3AD203B41FA5}">
                      <a16:colId xmlns="" xmlns:a16="http://schemas.microsoft.com/office/drawing/2014/main" val="932070581"/>
                    </a:ext>
                  </a:extLst>
                </a:gridCol>
                <a:gridCol w="1749868">
                  <a:extLst>
                    <a:ext uri="{9D8B030D-6E8A-4147-A177-3AD203B41FA5}">
                      <a16:colId xmlns="" xmlns:a16="http://schemas.microsoft.com/office/drawing/2014/main" val="3723165090"/>
                    </a:ext>
                  </a:extLst>
                </a:gridCol>
                <a:gridCol w="6379888">
                  <a:extLst>
                    <a:ext uri="{9D8B030D-6E8A-4147-A177-3AD203B41FA5}">
                      <a16:colId xmlns="" xmlns:a16="http://schemas.microsoft.com/office/drawing/2014/main" val="3418153134"/>
                    </a:ext>
                  </a:extLst>
                </a:gridCol>
                <a:gridCol w="1353670">
                  <a:extLst>
                    <a:ext uri="{9D8B030D-6E8A-4147-A177-3AD203B41FA5}">
                      <a16:colId xmlns="" xmlns:a16="http://schemas.microsoft.com/office/drawing/2014/main" val="2911603713"/>
                    </a:ext>
                  </a:extLst>
                </a:gridCol>
              </a:tblGrid>
              <a:tr h="389148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ลำดับ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รายละเอียด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ความหมาย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อ้างถึงระเบียบ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83021749"/>
                  </a:ext>
                </a:extLst>
              </a:tr>
              <a:tr h="61207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   6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กระบวนการจัดซื้อจัดจ้างพัสดุไม่บังคับใช้กับงานจ้างก่อสร้าง 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1. วงเงินไม่เกิน 1 ล้านบาท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highlight>
                          <a:srgbClr val="C0C0C0"/>
                        </a:highlight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mbria" panose="02040503050406030204" pitchFamily="18" charset="0"/>
                          <a:cs typeface="TH SarabunPSK" panose="020B0500040200020003" pitchFamily="34" charset="-34"/>
                        </a:rPr>
                        <a:t>ให้หัวหน้าโครงการ หรือ เจ้าหน้าที่ ที่ได้รับมอบหมาย เจรจาตกลงกับผู้ประกอบการทีมีอาชีพขายหรือรับจ้างนั้นโดยตรง แล้ว เก็บรวบรวมหลักฐานการจัดซื้อจัดจ้างครั้งนั้นไว้ เพื่อเป็นหลักฐานประกอบรายงานสรุปค่าใช้จ่าย (</a:t>
                      </a: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mbria" panose="02040503050406030204" pitchFamily="18" charset="0"/>
                          <a:cs typeface="TH SarabunPSK" panose="020B0500040200020003" pitchFamily="34" charset="-34"/>
                          <a:hlinkClick r:id="rId2" action="ppaction://hlinkfile"/>
                        </a:rPr>
                        <a:t>บันทึกขออนุมัติเบิกเงิน</a:t>
                      </a: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mbria" panose="02040503050406030204" pitchFamily="18" charset="0"/>
                          <a:cs typeface="TH SarabunPSK" panose="020B0500040200020003" pitchFamily="34" charset="-34"/>
                        </a:rPr>
                        <a:t>)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mbria" panose="02040503050406030204" pitchFamily="18" charset="0"/>
                        <a:cs typeface="TH SarabunPSK" panose="020B0500040200020003" pitchFamily="34" charset="-34"/>
                      </a:endParaRPr>
                    </a:p>
                    <a:p>
                      <a:pPr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mbria" panose="02040503050406030204" pitchFamily="18" charset="0"/>
                          <a:cs typeface="TH SarabunPSK" panose="020B0500040200020003" pitchFamily="34" charset="-34"/>
                        </a:rPr>
                        <a:t>แต่จะต้องทำเป็นข้อตกลงเป็นสัญญาหรือเป็นหนังสือไว้ต่อกัน หากไม่ทำเป็นข้อตกลงเป็นหนังสือ ต้องมีหลักฐานการจัดซื้อจัดจ้างไว้ต่อกัน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mbria" panose="02040503050406030204" pitchFamily="18" charset="0"/>
                        <a:cs typeface="TH SarabunPSK" panose="020B0500040200020003" pitchFamily="34" charset="-34"/>
                      </a:endParaRPr>
                    </a:p>
                    <a:p>
                      <a:pPr marL="0" lvl="0" indent="0">
                        <a:spcBef>
                          <a:spcPts val="900"/>
                        </a:spcBef>
                        <a:spcAft>
                          <a:spcPts val="900"/>
                        </a:spcAft>
                        <a:buFont typeface="+mj-lt"/>
                        <a:buNone/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TH SarabunPSK" panose="020B0500040200020003" pitchFamily="34" charset="-34"/>
                          <a:ea typeface="Cambria" panose="02040503050406030204" pitchFamily="18" charset="0"/>
                          <a:cs typeface="TH SarabunPSK" panose="020B0500040200020003" pitchFamily="34" charset="-34"/>
                        </a:rPr>
                        <a:t>2. วงเงินเกิน 1 ล้านบาท  </a:t>
                      </a:r>
                      <a:r>
                        <a:rPr lang="th-TH" dirty="0" smtClean="0"/>
                        <a:t>(</a:t>
                      </a:r>
                      <a:r>
                        <a:rPr lang="th-TH" sz="2000" dirty="0" smtClean="0">
                          <a:hlinkClick r:id="rId3" action="ppaction://hlinkfile"/>
                        </a:rPr>
                        <a:t>ขั้นตอนการจัดซื้อจัดจ้าง อย่างน้อย 32 วันทำการ</a:t>
                      </a:r>
                      <a:r>
                        <a:rPr lang="th-TH" dirty="0" smtClean="0"/>
                        <a:t>)</a:t>
                      </a:r>
                      <a:endParaRPr lang="en-US" dirty="0" smtClean="0"/>
                    </a:p>
                    <a:p>
                      <a:pPr marL="0" indent="0">
                        <a:spcAft>
                          <a:spcPts val="0"/>
                        </a:spcAft>
                        <a:buNone/>
                      </a:pPr>
                      <a:r>
                        <a:rPr lang="th-TH" sz="2000" b="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1. ให้หัวหน้าโครงการ หรือเจ้าหน้าที่ ที่ได้รับมอบหมาย จัดทำรายงานขอซื้อหรือขอจ้างเสนอผู้มีอำนาจขอความเห็นชอบ และแต่งตั้งคณะกรรมการซื้อหรือจ้าง พร้อมคณะกรรมการตรวจรับพัสดุ ประกอบด้วย ประธานคณะกรรมการ 1 คน กรรมการอย่างน้อย 2 คน (</a:t>
                      </a:r>
                      <a:r>
                        <a:rPr lang="th-TH" sz="2000" b="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  <a:hlinkClick r:id="rId4" action="ppaction://hlinkfile"/>
                        </a:rPr>
                        <a:t>บันทึกรายงานขอซื้อขอจ้างพัสดุ</a:t>
                      </a:r>
                      <a:r>
                        <a:rPr lang="th-TH" sz="2000" b="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)</a:t>
                      </a:r>
                      <a:endParaRPr lang="en-US" sz="2000" b="0" dirty="0" smtClean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2</a:t>
                      </a: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. ห้ามแต่งตั้งประธานคณะกรรมการซื้อหรือจ้างเป็นประธานคณะกรรมการตรวจรับพัสดุ แต่ไม่ห้ามกรรมการซื้อหรือจ้างเป็นกรรมการตรวจรับพัสดุ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mbria" panose="02040503050406030204" pitchFamily="18" charset="0"/>
                          <a:cs typeface="TH SarabunPSK" panose="020B0500040200020003" pitchFamily="34" charset="-34"/>
                        </a:rPr>
                        <a:t>3. คณะกรรมการซื้อหรือจ้าง จัดทำขอบเขตของงาน (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mbria" panose="02040503050406030204" pitchFamily="18" charset="0"/>
                          <a:cs typeface="TH SarabunPSK" panose="020B0500040200020003" pitchFamily="34" charset="-34"/>
                        </a:rPr>
                        <a:t>TOR)</a:t>
                      </a: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mbria" panose="02040503050406030204" pitchFamily="18" charset="0"/>
                          <a:cs typeface="TH SarabunPSK" panose="020B0500040200020003" pitchFamily="34" charset="-34"/>
                        </a:rPr>
                        <a:t> หรือคุณลักษณะเฉพาะของพัสดุ พร้อมกำหนดหลักเกณฑ์การพิจารณาคัดเลือกข้อเสนอ โดยคำนึงถึงคุณภาพ เทคนิค วัตถุประสงค์ และประโยชน์สูงสุดของโครงการฯ เป็นสำคัญ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mbria" panose="020405030504060302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11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25 และ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25(1)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ดำเนินการตาม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8 (1) (2)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9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12 (1)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ถึง (6)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th-TH" sz="32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13 (1)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463845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84010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6">
            <a:extLst>
              <a:ext uri="{FF2B5EF4-FFF2-40B4-BE49-F238E27FC236}">
                <a16:creationId xmlns="" xmlns:a16="http://schemas.microsoft.com/office/drawing/2014/main" id="{31D64A2E-AB65-475C-8007-2191DB2E33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0202633"/>
              </p:ext>
            </p:extLst>
          </p:nvPr>
        </p:nvGraphicFramePr>
        <p:xfrm>
          <a:off x="1793883" y="465216"/>
          <a:ext cx="9998856" cy="6253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687">
                  <a:extLst>
                    <a:ext uri="{9D8B030D-6E8A-4147-A177-3AD203B41FA5}">
                      <a16:colId xmlns="" xmlns:a16="http://schemas.microsoft.com/office/drawing/2014/main" val="932070581"/>
                    </a:ext>
                  </a:extLst>
                </a:gridCol>
                <a:gridCol w="2478253">
                  <a:extLst>
                    <a:ext uri="{9D8B030D-6E8A-4147-A177-3AD203B41FA5}">
                      <a16:colId xmlns="" xmlns:a16="http://schemas.microsoft.com/office/drawing/2014/main" val="3723165090"/>
                    </a:ext>
                  </a:extLst>
                </a:gridCol>
                <a:gridCol w="5692624">
                  <a:extLst>
                    <a:ext uri="{9D8B030D-6E8A-4147-A177-3AD203B41FA5}">
                      <a16:colId xmlns="" xmlns:a16="http://schemas.microsoft.com/office/drawing/2014/main" val="3418153134"/>
                    </a:ext>
                  </a:extLst>
                </a:gridCol>
                <a:gridCol w="1149292">
                  <a:extLst>
                    <a:ext uri="{9D8B030D-6E8A-4147-A177-3AD203B41FA5}">
                      <a16:colId xmlns="" xmlns:a16="http://schemas.microsoft.com/office/drawing/2014/main" val="2911603713"/>
                    </a:ext>
                  </a:extLst>
                </a:gridCol>
              </a:tblGrid>
              <a:tr h="584545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ลำดับ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รายละเอียด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ความหมาย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อ้างถึงระเบียบ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83021749"/>
                  </a:ext>
                </a:extLst>
              </a:tr>
              <a:tr h="56692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h-TH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6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h-TH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กระบวนการจัดซื้อจัดจ้างพัสดุไม่บังคับใช้กับงานจ้างก่อสร้าง 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4. คณะกรรมการซื้อหรือจ้าง จัดทำหนังสือเชิญชวนผู้ประกอบการ ที่ไม่เป็น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ผู้ทิ้งงานตามบัญชีรายชื่อผู้ทิ้งงานของกรมบัญชีกลางฯ กี่รายตามที่คณะกรรมการเห็นสมควร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5. การยื่นซอง การรับซองข้อเสนอ ฯลฯ</a:t>
                      </a:r>
                      <a:r>
                        <a:rPr lang="th-TH" sz="18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การพิจารณาผล การจัดทำรายงานผล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การพิจารณาและความเห็น  พร้อมเอกสารประกอบการเสนอผู้มีอำนาจ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 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6. หากปรากฎว่ามีผู้ยื่นข้อเสนอรายเดียว ให้ยกเลิกการจัดซื้อจัดจ้าง เว้นแต่คณะกรรมการจัดซื้อจัดจ้างพิจารณาเหตุผลผลสมควรดำเนินการต่อไป ให้คณะกรรมการฯ ต่อรองราคาผู้เสนอราคารายนั้น หากราคายังสูงกว่า วงเงินจัดซื้อจัดจ้าง ให้เสนอความเห็นต่อแหล่งทุน หรือผู้มีอำนาจ ต่อไป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7. เกณฑ์ในการพิจารณาคัดเลือกข้อเสนออยู่ในดุลพินิจของคณะกรรมการ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ซื้อหรือจ้าง โดยพิจารณาถึงประโยชน์ และวัตถุประสงค์ ของการใช้งาน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เป็นสำคัญ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h-TH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13 (2) 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13 (3) 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ถึง (8)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14 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15 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463845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76181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16">
            <a:extLst>
              <a:ext uri="{FF2B5EF4-FFF2-40B4-BE49-F238E27FC236}">
                <a16:creationId xmlns="" xmlns:a16="http://schemas.microsoft.com/office/drawing/2014/main" id="{5C5D2D4E-D733-404C-B422-F3DF1F7992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0596700"/>
              </p:ext>
            </p:extLst>
          </p:nvPr>
        </p:nvGraphicFramePr>
        <p:xfrm>
          <a:off x="1932596" y="325789"/>
          <a:ext cx="9998856" cy="62064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687">
                  <a:extLst>
                    <a:ext uri="{9D8B030D-6E8A-4147-A177-3AD203B41FA5}">
                      <a16:colId xmlns="" xmlns:a16="http://schemas.microsoft.com/office/drawing/2014/main" val="932070581"/>
                    </a:ext>
                  </a:extLst>
                </a:gridCol>
                <a:gridCol w="2842989">
                  <a:extLst>
                    <a:ext uri="{9D8B030D-6E8A-4147-A177-3AD203B41FA5}">
                      <a16:colId xmlns="" xmlns:a16="http://schemas.microsoft.com/office/drawing/2014/main" val="3723165090"/>
                    </a:ext>
                  </a:extLst>
                </a:gridCol>
                <a:gridCol w="5327888">
                  <a:extLst>
                    <a:ext uri="{9D8B030D-6E8A-4147-A177-3AD203B41FA5}">
                      <a16:colId xmlns="" xmlns:a16="http://schemas.microsoft.com/office/drawing/2014/main" val="3418153134"/>
                    </a:ext>
                  </a:extLst>
                </a:gridCol>
                <a:gridCol w="1149292">
                  <a:extLst>
                    <a:ext uri="{9D8B030D-6E8A-4147-A177-3AD203B41FA5}">
                      <a16:colId xmlns="" xmlns:a16="http://schemas.microsoft.com/office/drawing/2014/main" val="2911603713"/>
                    </a:ext>
                  </a:extLst>
                </a:gridCol>
              </a:tblGrid>
              <a:tr h="415934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ลำดับ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รายละเอียด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ความหมาย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อ้างถึงระเบียบ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83021749"/>
                  </a:ext>
                </a:extLst>
              </a:tr>
              <a:tr h="57904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h-TH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7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การจ้างก่อสร้าง ที่โครงการวิจัยและพัฒนา ประสงค์จะดำเนินการนั้นเป็นงานที่ต้องดำเนินการภายในบริเวณ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มหาวิทยาลัยเชียงใหม่ งานก่อสร้างนั้นๆ ต้องได้รับอนุมัติแบบรูปรายการจากมหาวิทยาลัยแล้ว 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h-TH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1. ให้หัวหน้าโครงการหรือเจ้าหน้าที่ ที่ได้รับมอบหมาย จัดทำรายงานขอซื้อ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ขอจ้างเสนอผู้มีอำนาจเพื่อขอความเห็นชอบ และแต่งตั้งคณะกรรมการซื้อ 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หรือจ้าง พร้อมคณะกรรมการตรวจรับพัสดุ ในงานจ้างก่อสร้าง ประกอบด้วยประธานคณะกรรมการ 1 คน กรรมการอย่างน้อย 2 คน ห้ามแต่งตั้งประธานคณะกรรมการซื้อหรือจ้างเป็นประธานคณะกรรมการตรวจรับพัสดุในงานจ้างก่อสร้าง แต่ไม่ห้ามกรรมการซื้อหรือจ้างเป็นกรรมการตรวจรับพัสดุ 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20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2. คณะกรรมการซื้อหรือจ้าง กำหนดคุณสมบัติของผู้ประกอบการงานก่อสร้าง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20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ที่จะเชิญชวนให้เข้าร่วมเสนอราคา รวมทั้งกำหนดเกณฑ์พิจารณาคัดเลือก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20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ข้อเสนอ</a:t>
                      </a:r>
                    </a:p>
                    <a:p>
                      <a:r>
                        <a:rPr lang="th-TH" sz="20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3. คณะกรรมการซื้อหรือจ้าง จัดทำหนังสือเชิญชวนผู้ประกอบการงานก่อสร้าง ที่ไม่เป็นผู้ทิ้งงานตามบัญชีรายชื่อผู้ทิ้งงานของกรมบัญชีกลางฯกี่รายตามที่คณะกรรมการเห็นสมควร</a:t>
                      </a:r>
                    </a:p>
                    <a:p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20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4. การยื่นซอง การรับซองข้อเสนอ ฯลฯ การการพิจารณาผล การจัดทำรายงาน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20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ผลการพิจารณาและความเห็น  พร้อมเอกสารประกอบการเสนอผู้มีอำนาจ 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th-TH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18 (1) 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ถึง (6) 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8 (1) (2)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9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th-TH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ข้อ 19 (1) 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h-TH" sz="18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h-TH" sz="24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ข้อ 19 (2) </a:t>
                      </a: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th-TH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th-TH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th-TH" sz="9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18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ข้อ 19 (3) </a:t>
                      </a: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18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ถึง (8)</a:t>
                      </a: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463845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44333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6">
            <a:extLst>
              <a:ext uri="{FF2B5EF4-FFF2-40B4-BE49-F238E27FC236}">
                <a16:creationId xmlns="" xmlns:a16="http://schemas.microsoft.com/office/drawing/2014/main" id="{638E58D2-43DB-4913-AD7F-D9733E50CA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8319560"/>
              </p:ext>
            </p:extLst>
          </p:nvPr>
        </p:nvGraphicFramePr>
        <p:xfrm>
          <a:off x="1980860" y="351915"/>
          <a:ext cx="9998856" cy="6154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687">
                  <a:extLst>
                    <a:ext uri="{9D8B030D-6E8A-4147-A177-3AD203B41FA5}">
                      <a16:colId xmlns="" xmlns:a16="http://schemas.microsoft.com/office/drawing/2014/main" val="932070581"/>
                    </a:ext>
                  </a:extLst>
                </a:gridCol>
                <a:gridCol w="3187817">
                  <a:extLst>
                    <a:ext uri="{9D8B030D-6E8A-4147-A177-3AD203B41FA5}">
                      <a16:colId xmlns="" xmlns:a16="http://schemas.microsoft.com/office/drawing/2014/main" val="3723165090"/>
                    </a:ext>
                  </a:extLst>
                </a:gridCol>
                <a:gridCol w="4983060">
                  <a:extLst>
                    <a:ext uri="{9D8B030D-6E8A-4147-A177-3AD203B41FA5}">
                      <a16:colId xmlns="" xmlns:a16="http://schemas.microsoft.com/office/drawing/2014/main" val="3418153134"/>
                    </a:ext>
                  </a:extLst>
                </a:gridCol>
                <a:gridCol w="1149292">
                  <a:extLst>
                    <a:ext uri="{9D8B030D-6E8A-4147-A177-3AD203B41FA5}">
                      <a16:colId xmlns="" xmlns:a16="http://schemas.microsoft.com/office/drawing/2014/main" val="2911603713"/>
                    </a:ext>
                  </a:extLst>
                </a:gridCol>
              </a:tblGrid>
              <a:tr h="575234">
                <a:tc>
                  <a:txBody>
                    <a:bodyPr/>
                    <a:lstStyle/>
                    <a:p>
                      <a:pPr algn="ctr"/>
                      <a:r>
                        <a:rPr lang="th-TH" sz="20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ลำดับ</a:t>
                      </a:r>
                      <a:endParaRPr lang="en-US" sz="20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รายละเอียด</a:t>
                      </a:r>
                      <a:endParaRPr lang="en-US" sz="20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ความหมาย</a:t>
                      </a:r>
                      <a:endParaRPr lang="en-US" sz="20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อ้างถึงระเบียบ</a:t>
                      </a:r>
                      <a:endParaRPr lang="en-US" sz="20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83021749"/>
                  </a:ext>
                </a:extLst>
              </a:tr>
              <a:tr h="27894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7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การจ้างก่อสร้าง ที่โครงการวิจัยและพัฒนา ประสงค์จะดำเนินการนั้นเป็นงานที่ต้องดำเนินการภายในบริเวมหาวิทยาลัยเชียงใหม่ 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งานก่อสร้างนั้นๆ ต้องได้รับอนุมัติแบบรูปรายการจากมหาวิทยาลัยแล้ว 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5. หากปรากฎว่ามีผู้ยื่นข้อเสนอรายเดียว ให้ยกเลิกการจัดซื้อจัดจ้าง เว้นแต่คณะกรรมการจัดซื้อจัดจ้างพิจารณาเหตุผลผลสมควรดำเนินการต่อไป ให้คณะกรรมการฯ ต่อรองราคาผู้เสนอราคารายนั้น หากราคายังสูงกว่า วงเงินจัดซื้อจัดจ้าง ให้เสนอความเห็นต่อแหล่งทุน หรือผู้มีอำนาจ ต่อไป</a:t>
                      </a:r>
                    </a:p>
                    <a:p>
                      <a:r>
                        <a:rPr lang="th-TH" sz="20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 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th-TH" sz="20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6. เกณฑ์ในการพิจารณาคัดเลือกข้อเสนออยู่ในดุลพินิจของคณะกรรมการซื้อหรือจ้างโดยพิจารณาถึงประโยชน์ และวัตถุประสงค์ ของการใช้งานเป็นสำคัญ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ข้อ 20 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  <a:p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 </a:t>
                      </a:r>
                    </a:p>
                    <a:p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 </a:t>
                      </a:r>
                    </a:p>
                    <a:p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 </a:t>
                      </a:r>
                    </a:p>
                    <a:p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 </a:t>
                      </a:r>
                    </a:p>
                    <a:p>
                      <a:r>
                        <a:rPr lang="th-TH" sz="2000" b="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ข้อ 21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46384521"/>
                  </a:ext>
                </a:extLst>
              </a:tr>
              <a:tr h="27894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   8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การทำสัญญาและหลักประกัน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None/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1. สัญญา ให้ดำเนินการตามแบบกรมบัญชีกลาง</a:t>
                      </a:r>
                    </a:p>
                    <a:p>
                      <a:pPr marL="457200" indent="-457200">
                        <a:spcAft>
                          <a:spcPts val="0"/>
                        </a:spcAft>
                        <a:buAutoNum type="arabicPeriod"/>
                      </a:pPr>
                      <a:endParaRPr lang="th-TH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marL="0" indent="0">
                        <a:spcAft>
                          <a:spcPts val="0"/>
                        </a:spcAft>
                        <a:buNone/>
                      </a:pP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2. หลักประกันสัญญา อัตราร้อยละ 5 เว้นแต่มีความสำคัญพิเศษ         จะกำหนดอัตราสูงกว่าร้อยละ 5 แต่ไม่เกินร้อยละ 10 ก็ได้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23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30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32-33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7243509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66398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6">
            <a:extLst>
              <a:ext uri="{FF2B5EF4-FFF2-40B4-BE49-F238E27FC236}">
                <a16:creationId xmlns="" xmlns:a16="http://schemas.microsoft.com/office/drawing/2014/main" id="{7A1CFE4F-E6B9-4F71-8834-FDB2C561CE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1787363"/>
              </p:ext>
            </p:extLst>
          </p:nvPr>
        </p:nvGraphicFramePr>
        <p:xfrm>
          <a:off x="1897617" y="474153"/>
          <a:ext cx="9998856" cy="6173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687">
                  <a:extLst>
                    <a:ext uri="{9D8B030D-6E8A-4147-A177-3AD203B41FA5}">
                      <a16:colId xmlns="" xmlns:a16="http://schemas.microsoft.com/office/drawing/2014/main" val="932070581"/>
                    </a:ext>
                  </a:extLst>
                </a:gridCol>
                <a:gridCol w="3187817">
                  <a:extLst>
                    <a:ext uri="{9D8B030D-6E8A-4147-A177-3AD203B41FA5}">
                      <a16:colId xmlns="" xmlns:a16="http://schemas.microsoft.com/office/drawing/2014/main" val="3723165090"/>
                    </a:ext>
                  </a:extLst>
                </a:gridCol>
                <a:gridCol w="4983060">
                  <a:extLst>
                    <a:ext uri="{9D8B030D-6E8A-4147-A177-3AD203B41FA5}">
                      <a16:colId xmlns="" xmlns:a16="http://schemas.microsoft.com/office/drawing/2014/main" val="3418153134"/>
                    </a:ext>
                  </a:extLst>
                </a:gridCol>
                <a:gridCol w="1149292">
                  <a:extLst>
                    <a:ext uri="{9D8B030D-6E8A-4147-A177-3AD203B41FA5}">
                      <a16:colId xmlns="" xmlns:a16="http://schemas.microsoft.com/office/drawing/2014/main" val="2911603713"/>
                    </a:ext>
                  </a:extLst>
                </a:gridCol>
              </a:tblGrid>
              <a:tr h="404079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ลำดับ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รายละเอียด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ความหมาย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อ้างถึงระเบียบ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83021749"/>
                  </a:ext>
                </a:extLst>
              </a:tr>
              <a:tr h="118569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   9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การตรวจรับพัสดุ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หน้าที่คณะกรรมการตรวจรับพัสดุ หน้าที่ผู้ควบคุมงาน 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36 -37 </a:t>
                      </a:r>
                      <a:endParaRPr lang="en-US" sz="2000" b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40 </a:t>
                      </a:r>
                      <a:endParaRPr lang="en-US" sz="2000" b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46384521"/>
                  </a:ext>
                </a:extLst>
              </a:tr>
              <a:tr h="21510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  10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การบริหารพัสดุ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1. โครงการวิจัย ต้องมีหลักฐานการรับเข้าบัญชีหรือลงทะเบียนไว้ ประกอบรายการหรือเป็นไปตามเงื่อนไขของแหล่งทุน พร้อมเก็บรักษาพัสดุ ให้เรียบร้อยฯ  (</a:t>
                      </a: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  <a:hlinkClick r:id="rId2" action="ppaction://hlinkfile"/>
                        </a:rPr>
                        <a:t>ทะเบียนควบคุมพัสดุ</a:t>
                      </a: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)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2.การนำพัสดุไปใช้งาน ต้องมีการบันทึกการจ่ายพัสดุ โดยหัวหน้าโครงการเป็นผู้สั่งจ่าย (</a:t>
                      </a: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  <a:hlinkClick r:id="rId3" action="ppaction://hlinkfile"/>
                        </a:rPr>
                        <a:t>ใบเบิก</a:t>
                      </a: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)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ข้อ44(1) (2)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 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th-TH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45 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737169928"/>
                  </a:ext>
                </a:extLst>
              </a:tr>
              <a:tr h="24331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  11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การเบิกจ่ายพัสดุ การยืม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การบำรุงรักษา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อยู่ในดุลพินิจของหัวหน้าโครงการ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45 -47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157653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75280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16">
            <a:extLst>
              <a:ext uri="{FF2B5EF4-FFF2-40B4-BE49-F238E27FC236}">
                <a16:creationId xmlns="" xmlns:a16="http://schemas.microsoft.com/office/drawing/2014/main" id="{34C493CB-EC69-4804-8BE7-04A63DB2A9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2684870"/>
              </p:ext>
            </p:extLst>
          </p:nvPr>
        </p:nvGraphicFramePr>
        <p:xfrm>
          <a:off x="1870979" y="397494"/>
          <a:ext cx="9998856" cy="6326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687">
                  <a:extLst>
                    <a:ext uri="{9D8B030D-6E8A-4147-A177-3AD203B41FA5}">
                      <a16:colId xmlns="" xmlns:a16="http://schemas.microsoft.com/office/drawing/2014/main" val="932070581"/>
                    </a:ext>
                  </a:extLst>
                </a:gridCol>
                <a:gridCol w="3187817">
                  <a:extLst>
                    <a:ext uri="{9D8B030D-6E8A-4147-A177-3AD203B41FA5}">
                      <a16:colId xmlns="" xmlns:a16="http://schemas.microsoft.com/office/drawing/2014/main" val="3723165090"/>
                    </a:ext>
                  </a:extLst>
                </a:gridCol>
                <a:gridCol w="4983060">
                  <a:extLst>
                    <a:ext uri="{9D8B030D-6E8A-4147-A177-3AD203B41FA5}">
                      <a16:colId xmlns="" xmlns:a16="http://schemas.microsoft.com/office/drawing/2014/main" val="3418153134"/>
                    </a:ext>
                  </a:extLst>
                </a:gridCol>
                <a:gridCol w="1149292">
                  <a:extLst>
                    <a:ext uri="{9D8B030D-6E8A-4147-A177-3AD203B41FA5}">
                      <a16:colId xmlns="" xmlns:a16="http://schemas.microsoft.com/office/drawing/2014/main" val="2911603713"/>
                    </a:ext>
                  </a:extLst>
                </a:gridCol>
              </a:tblGrid>
              <a:tr h="430281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ลำดับ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รายละเอียด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ความหมาย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อ้างถึงระเบียบ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5510" marR="75510" marT="37755" marB="377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83021749"/>
                  </a:ext>
                </a:extLst>
              </a:tr>
              <a:tr h="12130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  12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การจำหน่ายพัสดุ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หากไม่มีข้อกำหนดอื่นจากแหล่งทุน เงินที่ได้จากการจำหน่ายพัสดุ ให้นำส่งเป็นรายได้ของของโครงการหรือส่วนงาน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h-TH" sz="2000" b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48-49 </a:t>
                      </a:r>
                      <a:endParaRPr lang="en-US" sz="2000" b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46384521"/>
                  </a:ext>
                </a:extLst>
              </a:tr>
              <a:tr h="20918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  13 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การดำเนินการภายเสร็จสิ้น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โครงการ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ภายหลังเสร็จสิ้นโครงการ </a:t>
                      </a:r>
                      <a:r>
                        <a:rPr lang="th-TH" sz="2000" b="0" u="sng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หากไม่มีข้อตกลงอื่นใดจากผู้ให้ทุน </a:t>
                      </a: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ให้หัวหน้าโครงการส่งมอบทรัพย์สินที่เหลือทั้งหมดของโครงการ ให้กับส่วนงานต้นสังกัด (</a:t>
                      </a: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  <a:hlinkClick r:id="rId2" action="ppaction://hlinkfile"/>
                        </a:rPr>
                        <a:t>บันทึกขอส่งมอบทรัพย์สินของโครงการให้แก่สถาบันฯ</a:t>
                      </a: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)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ทั้งนี้</a:t>
                      </a:r>
                      <a:r>
                        <a:rPr lang="th-TH" sz="2000" b="0" baseline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 ต้องพิจารณาตามข้อกำหนดในสัญญา </a:t>
                      </a:r>
                      <a:r>
                        <a:rPr lang="th-TH" sz="2000" b="0" baseline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  <a:hlinkClick r:id="rId3" action="ppaction://hlinkfile"/>
                        </a:rPr>
                        <a:t>(ตัวอย่าง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  <a:hlinkClick r:id="rId4" action="ppaction://hlinkfile"/>
                        </a:rPr>
                        <a:t>.</a:t>
                      </a:r>
                      <a:r>
                        <a:rPr lang="th-TH" sz="2000" b="0" baseline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)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52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737169928"/>
                  </a:ext>
                </a:extLst>
              </a:tr>
              <a:tr h="2590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15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h-TH" sz="2000" b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การดำเนินการอื่น ๆ </a:t>
                      </a:r>
                      <a:endParaRPr lang="en-US" sz="2000" b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หากโครงการใด ประสงค์จะดำเนินการตาม พรบ.จัดซื้อจัดจ้างฯ พ.ศ.</a:t>
                      </a:r>
                      <a:r>
                        <a:rPr lang="th-TH" sz="2000" b="0" dirty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256</a:t>
                      </a:r>
                      <a:r>
                        <a:rPr lang="en-US" sz="2000" b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0</a:t>
                      </a:r>
                      <a:r>
                        <a:rPr lang="th-TH" sz="2000" b="0" smtClean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ก็สามารถดำเนินการได้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th-TH" sz="2000" b="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ordia New" panose="020B0304020202020204" pitchFamily="34" charset="-34"/>
                          <a:cs typeface="TH SarabunPSK" panose="020B0500040200020003" pitchFamily="34" charset="-34"/>
                        </a:rPr>
                        <a:t>ข้อ 53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ordia New" panose="020B0304020202020204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157653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73613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468</TotalTime>
  <Words>1298</Words>
  <Application>Microsoft Office PowerPoint</Application>
  <PresentationFormat>Widescreen</PresentationFormat>
  <Paragraphs>233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Cambria</vt:lpstr>
      <vt:lpstr>Century Gothic</vt:lpstr>
      <vt:lpstr>Cordia New</vt:lpstr>
      <vt:lpstr>TH SarabunPSK</vt:lpstr>
      <vt:lpstr>Wingdings 3</vt:lpstr>
      <vt:lpstr>Wisp</vt:lpstr>
      <vt:lpstr>ระเบียบมหาวิทยาลัยเชียงใหม่ว่าด้วยการจัดซื้อจัดจ้างและบริหารพัสดุเพื่อการวิจัยและพัฒนาของนักวิจัย พ.ศ. 2562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ระเบียบมหาวิทยาลัยเชียงใหม่ว่าด้วยการจัดซื้อจัดจ้างและบริหารพัสดุเพื่อการวิจัยและพัฒนาของนักวิจัย พ.ศ. 2562</dc:title>
  <dc:creator>PORNTEP WIJUNTA</dc:creator>
  <cp:lastModifiedBy>suwaprat.tawee@gmail.com</cp:lastModifiedBy>
  <cp:revision>29</cp:revision>
  <cp:lastPrinted>2020-03-30T01:37:59Z</cp:lastPrinted>
  <dcterms:created xsi:type="dcterms:W3CDTF">2019-07-30T07:46:37Z</dcterms:created>
  <dcterms:modified xsi:type="dcterms:W3CDTF">2020-03-31T03:06:57Z</dcterms:modified>
</cp:coreProperties>
</file>